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/Relationships>
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2.xlsx"/></Relationships>
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3.xlsx"/></Relationships>

</file>

<file path=ppt/charts/_rels/chart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4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 lvl="0"/>
          </a:p>
        </c:rich>
      </c:tx>
      <c:layout/>
      <c:overlay val="1"/>
    </c:title>
    <c:autoTitleDeleted val="1"/>
    <c:plotArea>
      <c:layout>
        <c:manualLayout>
          <c:layoutTarget val="inner"/>
          <c:xMode val="edge"/>
          <c:yMode val="edge"/>
          <c:x val="0.0339854"/>
          <c:y val="0.266836"/>
          <c:w val="0.966015"/>
          <c:h val="0.73316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 idx="0">
                  <c:v>Region 1</c:v>
                </c:pt>
              </c:strCache>
            </c:strRef>
          </c:tx>
          <c:spPr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gradFill flip="none" rotWithShape="1">
                <a:gsLst>
                  <a:gs pos="0">
                    <a:srgbClr val="51A7F9"/>
                  </a:gs>
                  <a:gs pos="100000">
                    <a:srgbClr val="0365C0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gradFill flip="none" rotWithShape="1">
                <a:gsLst>
                  <a:gs pos="0">
                    <a:srgbClr val="70BF41"/>
                  </a:gs>
                  <a:gs pos="100000">
                    <a:srgbClr val="00882B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2"/>
            <c:explosion val="0"/>
            <c:spPr>
              <a:gradFill flip="none" rotWithShape="1">
                <a:gsLst>
                  <a:gs pos="0">
                    <a:srgbClr val="FBE12B"/>
                  </a:gs>
                  <a:gs pos="100000">
                    <a:srgbClr val="BE9A1A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3"/>
            <c:explosion val="0"/>
            <c:spPr>
              <a:gradFill flip="none" rotWithShape="1">
                <a:gsLst>
                  <a:gs pos="0">
                    <a:srgbClr val="EF951A"/>
                  </a:gs>
                  <a:gs pos="100000">
                    <a:srgbClr val="DE6A10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4"/>
            <c:explosion val="0"/>
            <c:spPr>
              <a:gradFill flip="none" rotWithShape="1">
                <a:gsLst>
                  <a:gs pos="0">
                    <a:srgbClr val="FB4912"/>
                  </a:gs>
                  <a:gs pos="100000">
                    <a:srgbClr val="C82506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 lvl="0">
                    <a:def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 lvl="0">
                    <a:def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numFmt formatCode="#,##0%" sourceLinked="0"/>
              <c:txPr>
                <a:bodyPr/>
                <a:lstStyle/>
                <a:p>
                  <a:pPr lvl="0">
                    <a:def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numFmt formatCode="#,##0%" sourceLinked="0"/>
              <c:txPr>
                <a:bodyPr/>
                <a:lstStyle/>
                <a:p>
                  <a:pPr lvl="0">
                    <a:def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4"/>
              <c:numFmt formatCode="#,##0%" sourceLinked="0"/>
              <c:txPr>
                <a:bodyPr/>
                <a:lstStyle/>
                <a:p>
                  <a:pPr lvl="0">
                    <a:def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888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 lvl="0">
                  <a:defRPr b="0" i="0" strike="noStrike" sz="2888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defRPr>
                </a:pPr>
                <a:r>
                  <a:rPr b="0" i="0" strike="noStrike" sz="2888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rPr>
                  <a:t/>
                </a: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</c:dLbls>
          <c:cat>
            <c:strRef>
              <c:f>Sheet1!$B$1:$F$1</c:f>
              <c:strCache>
                <c:ptCount val="5"/>
                <c:pt idx="0">
                  <c:v>ArrayList</c:v>
                </c:pt>
                <c:pt idx="1">
                  <c:v>LinkedList</c:v>
                </c:pt>
                <c:pt idx="2">
                  <c:v>CopyOnWriteArrayList</c:v>
                </c:pt>
                <c:pt idx="3">
                  <c:v>Vector</c:v>
                </c:pt>
                <c:pt idx="4">
                  <c:v>Stack</c:v>
                </c:pt>
              </c:strCache>
            </c:strRef>
          </c:cat>
          <c:val>
            <c:numRef>
              <c:f>Sheet1!$B$2:$F$2</c:f>
              <c:numCache>
                <c:ptCount val="5"/>
                <c:pt idx="0">
                  <c:v>37.538300</c:v>
                </c:pt>
                <c:pt idx="1">
                  <c:v>14.668300</c:v>
                </c:pt>
                <c:pt idx="2">
                  <c:v>3.203500</c:v>
                </c:pt>
                <c:pt idx="3">
                  <c:v>34.376200</c:v>
                </c:pt>
                <c:pt idx="4">
                  <c:v>10.213800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005"/>
          <c:y val="0.005"/>
          <c:w val="0.973399"/>
          <c:h val="0.295554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/>
        <a:lstStyle/>
        <a:p>
          <a:pPr lvl="0">
            <a:defRPr b="0" i="0" strike="noStrike" sz="2444" u="none">
              <a:solidFill>
                <a:srgbClr val="000000"/>
              </a:solidFill>
              <a:effectLst/>
              <a:latin typeface="Helvetica Light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 lvl="0"/>
          </a:p>
        </c:rich>
      </c:tx>
      <c:layout/>
      <c:overlay val="1"/>
    </c:title>
    <c:autoTitleDeleted val="1"/>
    <c:plotArea>
      <c:layout>
        <c:manualLayout>
          <c:layoutTarget val="inner"/>
          <c:xMode val="edge"/>
          <c:yMode val="edge"/>
          <c:x val="0.005"/>
          <c:y val="0.288514"/>
          <c:w val="0.804648"/>
          <c:h val="0.711486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 idx="0">
                  <c:v>Region 1</c:v>
                </c:pt>
              </c:strCache>
            </c:strRef>
          </c:tx>
          <c:spPr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gradFill flip="none" rotWithShape="1">
                <a:gsLst>
                  <a:gs pos="0">
                    <a:srgbClr val="51A7F9"/>
                  </a:gs>
                  <a:gs pos="100000">
                    <a:srgbClr val="0365C0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gradFill flip="none" rotWithShape="1">
                <a:gsLst>
                  <a:gs pos="0">
                    <a:srgbClr val="70BF41"/>
                  </a:gs>
                  <a:gs pos="100000">
                    <a:srgbClr val="00882B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2"/>
            <c:explosion val="0"/>
            <c:spPr>
              <a:gradFill flip="none" rotWithShape="1">
                <a:gsLst>
                  <a:gs pos="0">
                    <a:srgbClr val="FBE12B"/>
                  </a:gs>
                  <a:gs pos="100000">
                    <a:srgbClr val="BE9A1A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3"/>
            <c:explosion val="0"/>
            <c:spPr>
              <a:gradFill flip="none" rotWithShape="1">
                <a:gsLst>
                  <a:gs pos="0">
                    <a:srgbClr val="EF951A"/>
                  </a:gs>
                  <a:gs pos="100000">
                    <a:srgbClr val="DE6A10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4"/>
            <c:explosion val="0"/>
            <c:spPr>
              <a:gradFill flip="none" rotWithShape="1">
                <a:gsLst>
                  <a:gs pos="0">
                    <a:srgbClr val="FB4912"/>
                  </a:gs>
                  <a:gs pos="100000">
                    <a:srgbClr val="C82506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5"/>
            <c:explosion val="0"/>
            <c:spPr>
              <a:gradFill flip="none" rotWithShape="1">
                <a:gsLst>
                  <a:gs pos="0">
                    <a:srgbClr val="885CB2"/>
                  </a:gs>
                  <a:gs pos="100000">
                    <a:srgbClr val="773F9B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4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5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 lvl="0">
                  <a:def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defRPr>
                </a:pPr>
                <a:r>
                  <a: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rPr>
                  <a:t/>
                </a: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</c:dLbls>
          <c:cat>
            <c:strRef>
              <c:f>Sheet1!$B$1:$G$1</c:f>
              <c:strCache>
                <c:ptCount val="6"/>
                <c:pt idx="0">
                  <c:v>LinkedList</c:v>
                </c:pt>
                <c:pt idx="1">
                  <c:v>LinkedBlockingQueue</c:v>
                </c:pt>
                <c:pt idx="2">
                  <c:v>ConcurrentLinkedQueue</c:v>
                </c:pt>
                <c:pt idx="3">
                  <c:v>ArrayBlockingQueue</c:v>
                </c:pt>
                <c:pt idx="4">
                  <c:v>ArrayDeque</c:v>
                </c:pt>
                <c:pt idx="5">
                  <c:v>PriorityDeque</c:v>
                </c:pt>
              </c:strCache>
            </c:strRef>
          </c:cat>
          <c:val>
            <c:numRef>
              <c:f>Sheet1!$B$2:$G$2</c:f>
              <c:numCache>
                <c:ptCount val="6"/>
                <c:pt idx="0">
                  <c:v>65.068800</c:v>
                </c:pt>
                <c:pt idx="1">
                  <c:v>17.380900</c:v>
                </c:pt>
                <c:pt idx="2">
                  <c:v>5.312800</c:v>
                </c:pt>
                <c:pt idx="3">
                  <c:v>3.012100</c:v>
                </c:pt>
                <c:pt idx="4">
                  <c:v>2.600300</c:v>
                </c:pt>
                <c:pt idx="5">
                  <c:v>2.258600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0.21609"/>
          <c:y val="0.005"/>
          <c:w val="0.78391"/>
          <c:h val="0.29856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/>
        <a:lstStyle/>
        <a:p>
          <a:pPr lvl="0">
            <a:defRPr b="0" i="0" strike="noStrike" sz="2200" u="none">
              <a:solidFill>
                <a:srgbClr val="000000"/>
              </a:solidFill>
              <a:effectLst/>
              <a:latin typeface="Helvetica Light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 lvl="0"/>
          </a:p>
        </c:rich>
      </c:tx>
      <c:layout/>
      <c:overlay val="1"/>
    </c:title>
    <c:autoTitleDeleted val="1"/>
    <c:plotArea>
      <c:layout>
        <c:manualLayout>
          <c:layoutTarget val="inner"/>
          <c:xMode val="edge"/>
          <c:yMode val="edge"/>
          <c:x val="0.005"/>
          <c:y val="0.25626"/>
          <c:w val="0.743636"/>
          <c:h val="0.7437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 idx="0">
                  <c:v>Region 1</c:v>
                </c:pt>
              </c:strCache>
            </c:strRef>
          </c:tx>
          <c:spPr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gradFill flip="none" rotWithShape="1">
                <a:gsLst>
                  <a:gs pos="0">
                    <a:srgbClr val="51A7F9"/>
                  </a:gs>
                  <a:gs pos="100000">
                    <a:srgbClr val="0365C0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gradFill flip="none" rotWithShape="1">
                <a:gsLst>
                  <a:gs pos="0">
                    <a:srgbClr val="70BF41"/>
                  </a:gs>
                  <a:gs pos="100000">
                    <a:srgbClr val="00882B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2"/>
            <c:explosion val="0"/>
            <c:spPr>
              <a:gradFill flip="none" rotWithShape="1">
                <a:gsLst>
                  <a:gs pos="0">
                    <a:srgbClr val="FBE12B"/>
                  </a:gs>
                  <a:gs pos="100000">
                    <a:srgbClr val="BE9A1A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3"/>
            <c:explosion val="0"/>
            <c:spPr>
              <a:gradFill flip="none" rotWithShape="1">
                <a:gsLst>
                  <a:gs pos="0">
                    <a:srgbClr val="EF951A"/>
                  </a:gs>
                  <a:gs pos="100000">
                    <a:srgbClr val="DE6A10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4"/>
            <c:explosion val="0"/>
            <c:spPr>
              <a:gradFill flip="none" rotWithShape="1">
                <a:gsLst>
                  <a:gs pos="0">
                    <a:srgbClr val="FB4912"/>
                  </a:gs>
                  <a:gs pos="100000">
                    <a:srgbClr val="C82506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4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 lvl="0">
                  <a:def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defRPr>
                </a:pPr>
                <a:r>
                  <a: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rPr>
                  <a:t/>
                </a: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</c:dLbls>
          <c:cat>
            <c:strRef>
              <c:f>Sheet1!$B$1:$F$1</c:f>
              <c:strCache>
                <c:ptCount val="5"/>
                <c:pt idx="0">
                  <c:v>HashSet</c:v>
                </c:pt>
                <c:pt idx="1">
                  <c:v>TreeSet</c:v>
                </c:pt>
                <c:pt idx="2">
                  <c:v>EnumSet</c:v>
                </c:pt>
                <c:pt idx="3">
                  <c:v>LinkedHashSet</c:v>
                </c:pt>
                <c:pt idx="4">
                  <c:v>CopyOnWriteArraySet</c:v>
                </c:pt>
              </c:strCache>
            </c:strRef>
          </c:cat>
          <c:val>
            <c:numRef>
              <c:f>Sheet1!$B$2:$F$2</c:f>
              <c:numCache>
                <c:ptCount val="5"/>
                <c:pt idx="0">
                  <c:v>66.658100</c:v>
                </c:pt>
                <c:pt idx="1">
                  <c:v>17.260200</c:v>
                </c:pt>
                <c:pt idx="2">
                  <c:v>10.170800</c:v>
                </c:pt>
                <c:pt idx="3">
                  <c:v>2.938300</c:v>
                </c:pt>
                <c:pt idx="4">
                  <c:v>2.642300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0.27553"/>
          <c:y val="0.005"/>
          <c:w val="0.72447"/>
          <c:h val="0.261691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/>
        <a:lstStyle/>
        <a:p>
          <a:pPr lvl="0">
            <a:defRPr b="0" i="0" strike="noStrike" sz="2200" u="none">
              <a:solidFill>
                <a:srgbClr val="000000"/>
              </a:solidFill>
              <a:effectLst/>
              <a:latin typeface="Helvetica Light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 lvl="0">
              <a:defRPr b="0" i="0" strike="noStrike" sz="2600" u="none">
                <a:solidFill>
                  <a:srgbClr val="000000"/>
                </a:solidFill>
                <a:effectLst/>
                <a:latin typeface="Helvetica Light"/>
              </a:defRPr>
            </a:pPr>
            <a:r>
              <a:rPr b="0" i="0" strike="noStrike" sz="2600" u="none">
                <a:solidFill>
                  <a:srgbClr val="000000"/>
                </a:solidFill>
                <a:effectLst/>
                <a:latin typeface="Helvetica Light"/>
              </a:rPr>
              <a:t>Використання реалізацій Map</a:t>
            </a:r>
          </a:p>
        </c:rich>
      </c:tx>
      <c:layout>
        <c:manualLayout>
          <c:xMode val="edge"/>
          <c:yMode val="edge"/>
          <c:x val="0.459157"/>
          <c:y val="0.005"/>
          <c:w val="0.424259"/>
          <c:h val="0.0909348"/>
        </c:manualLayout>
      </c:layout>
      <c:overlay val="1"/>
      <c:spPr>
        <a:noFill/>
        <a:effectLst/>
      </c:spPr>
    </c:title>
    <c:autoTitleDeleted val="1"/>
    <c:plotArea>
      <c:layout>
        <c:manualLayout>
          <c:layoutTarget val="inner"/>
          <c:xMode val="edge"/>
          <c:yMode val="edge"/>
          <c:x val="0.342573"/>
          <c:y val="0.0909348"/>
          <c:w val="0.657427"/>
          <c:h val="0.90906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 idx="0">
                  <c:v>Region 1</c:v>
                </c:pt>
              </c:strCache>
            </c:strRef>
          </c:tx>
          <c:spPr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gradFill flip="none" rotWithShape="1">
                <a:gsLst>
                  <a:gs pos="0">
                    <a:srgbClr val="51A7F9"/>
                  </a:gs>
                  <a:gs pos="100000">
                    <a:srgbClr val="0365C0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gradFill flip="none" rotWithShape="1">
                <a:gsLst>
                  <a:gs pos="0">
                    <a:srgbClr val="70BF41"/>
                  </a:gs>
                  <a:gs pos="100000">
                    <a:srgbClr val="00882B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2"/>
            <c:explosion val="0"/>
            <c:spPr>
              <a:gradFill flip="none" rotWithShape="1">
                <a:gsLst>
                  <a:gs pos="0">
                    <a:srgbClr val="FBE12B"/>
                  </a:gs>
                  <a:gs pos="100000">
                    <a:srgbClr val="BE9A1A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3"/>
            <c:explosion val="0"/>
            <c:spPr>
              <a:gradFill flip="none" rotWithShape="1">
                <a:gsLst>
                  <a:gs pos="0">
                    <a:srgbClr val="EF951A"/>
                  </a:gs>
                  <a:gs pos="100000">
                    <a:srgbClr val="DE6A10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4"/>
            <c:explosion val="0"/>
            <c:spPr>
              <a:gradFill flip="none" rotWithShape="1">
                <a:gsLst>
                  <a:gs pos="0">
                    <a:srgbClr val="FB4912"/>
                  </a:gs>
                  <a:gs pos="100000">
                    <a:srgbClr val="C82506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Pt>
            <c:idx val="5"/>
            <c:explosion val="0"/>
            <c:spPr>
              <a:gradFill flip="none" rotWithShape="1">
                <a:gsLst>
                  <a:gs pos="0">
                    <a:srgbClr val="885CB2"/>
                  </a:gs>
                  <a:gs pos="100000">
                    <a:srgbClr val="773F9B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4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5"/>
              <c:numFmt formatCode="#,##0%" sourceLinked="0"/>
              <c:txPr>
                <a:bodyPr/>
                <a:lstStyle/>
                <a:p>
                  <a:pPr lvl="0">
                    <a:def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defRPr>
                  </a:pPr>
                  <a:r>
                    <a:rPr b="0" i="0" strike="noStrike" sz="2600" u="none">
                      <a:solidFill>
                        <a:srgbClr val="FFFFFF"/>
                      </a:solidFill>
                      <a:effectLst>
                        <a:outerShdw sx="100000" sy="100000" kx="0" ky="0" algn="b" rotWithShape="0" blurRad="0" dist="38100" dir="2700000">
                          <a:srgbClr val="000000"/>
                        </a:outerShdw>
                      </a:effectLst>
                      <a:latin typeface="Helvetica Light"/>
                    </a:rPr>
                    <a:t/>
                  </a: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 lvl="0">
                  <a:def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defRPr>
                </a:pPr>
                <a:r>
                  <a:rPr b="0" i="0" strike="noStrike" sz="2600" u="none">
                    <a:solidFill>
                      <a:srgbClr val="FFFFFF"/>
                    </a:solidFill>
                    <a:effectLst>
                      <a:outerShdw sx="100000" sy="100000" kx="0" ky="0" algn="b" rotWithShape="0" blurRad="0" dist="38100" dir="2700000">
                        <a:srgbClr val="000000"/>
                      </a:outerShdw>
                    </a:effectLst>
                    <a:latin typeface="Helvetica Light"/>
                  </a:rPr>
                  <a:t/>
                </a: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</c:dLbls>
          <c:cat>
            <c:strRef>
              <c:f>Sheet1!$B$1:$G$1</c:f>
              <c:strCache>
                <c:ptCount val="6"/>
                <c:pt idx="0">
                  <c:v>HashMap</c:v>
                </c:pt>
                <c:pt idx="1">
                  <c:v>LinkedHashMap</c:v>
                </c:pt>
                <c:pt idx="2">
                  <c:v>ConcurrentHashMap</c:v>
                </c:pt>
                <c:pt idx="3">
                  <c:v>Hashtable</c:v>
                </c:pt>
                <c:pt idx="4">
                  <c:v>WeakHashMap</c:v>
                </c:pt>
                <c:pt idx="5">
                  <c:v>EnumMap</c:v>
                </c:pt>
              </c:strCache>
            </c:strRef>
          </c:cat>
          <c:val>
            <c:numRef>
              <c:f>Sheet1!$B$2:$G$2</c:f>
              <c:numCache>
                <c:ptCount val="6"/>
                <c:pt idx="0">
                  <c:v>75.075900</c:v>
                </c:pt>
                <c:pt idx="1">
                  <c:v>12.277300</c:v>
                </c:pt>
                <c:pt idx="2">
                  <c:v>3.416200</c:v>
                </c:pt>
                <c:pt idx="3">
                  <c:v>2.462800</c:v>
                </c:pt>
                <c:pt idx="4">
                  <c:v>2.214900</c:v>
                </c:pt>
                <c:pt idx="5">
                  <c:v>1.893600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005"/>
          <c:y val="0.107135"/>
          <c:w val="0.410727"/>
          <c:h val="0.270424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/>
        <a:lstStyle/>
        <a:p>
          <a:pPr lvl="0">
            <a:defRPr b="0" i="0" strike="noStrike" sz="2200" u="none">
              <a:solidFill>
                <a:srgbClr val="000000"/>
              </a:solidFill>
              <a:effectLst/>
              <a:latin typeface="Helvetica Light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gif>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hart" Target="../charts/chart4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Java Collections Framework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Дмитро Плехоткін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interfaces1.6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612856" y="1538082"/>
            <a:ext cx="9778974" cy="4112019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Ієрархія інтерфейсів	</a:t>
            </a:r>
          </a:p>
        </p:txBody>
      </p:sp>
      <p:sp>
        <p:nvSpPr>
          <p:cNvPr id="65" name="Shape 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JDK 1.6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interfaces1.7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612856" y="1157980"/>
            <a:ext cx="9778974" cy="4872224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Ієрархія інтерфейсів	</a:t>
            </a: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JDK 1.7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NightDive.jpg"/>
          <p:cNvPicPr/>
          <p:nvPr/>
        </p:nvPicPr>
        <p:blipFill>
          <a:blip r:embed="rId2">
            <a:extLst/>
          </a:blip>
          <a:srcRect l="8433" t="0" r="8433" b="0"/>
          <a:stretch>
            <a:fillRect/>
          </a:stretch>
        </p:blipFill>
        <p:spPr>
          <a:xfrm>
            <a:off x="0" y="0"/>
            <a:ext cx="12999418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List</a:t>
            </a:r>
          </a:p>
        </p:txBody>
      </p:sp>
      <p:sp>
        <p:nvSpPr>
          <p:cNvPr id="74" name="Shape 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Зберігає порядок</a:t>
            </a:r>
            <a:endParaRPr sz="3600"/>
          </a:p>
          <a:p>
            <a:pPr lvl="0">
              <a:defRPr sz="1800"/>
            </a:pPr>
            <a:r>
              <a:rPr sz="3600"/>
              <a:t>Дозволяє повтори</a:t>
            </a:r>
            <a:endParaRPr sz="3600"/>
          </a:p>
          <a:p>
            <a:pPr lvl="0">
              <a:defRPr sz="1800"/>
            </a:pPr>
            <a:r>
              <a:rPr sz="3600"/>
              <a:t>Доступ по індексу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List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ArrayList </a:t>
            </a:r>
            <a:endParaRPr sz="2800"/>
          </a:p>
          <a:p>
            <a:pPr lvl="0">
              <a:defRPr sz="1800"/>
            </a:pPr>
            <a:r>
              <a:rPr sz="2800"/>
              <a:t>LinkedList </a:t>
            </a:r>
            <a:endParaRPr sz="2800"/>
          </a:p>
          <a:p>
            <a:pPr lvl="0">
              <a:defRPr sz="1800"/>
            </a:pPr>
            <a:r>
              <a:rPr sz="2800"/>
              <a:t>CopyOnWriteArrayList </a:t>
            </a:r>
            <a:endParaRPr sz="2800"/>
          </a:p>
          <a:p>
            <a:pPr lvl="0">
              <a:defRPr sz="1800"/>
            </a:pPr>
            <a:r>
              <a:rPr strike="sngStrike" sz="2800"/>
              <a:t>Vector</a:t>
            </a:r>
            <a:endParaRPr strike="sngStrike" sz="2800"/>
          </a:p>
          <a:p>
            <a:pPr lvl="0">
              <a:defRPr sz="1800"/>
            </a:pPr>
            <a:r>
              <a:rPr strike="sngStrike" sz="2800"/>
              <a:t>Stack</a:t>
            </a:r>
          </a:p>
        </p:txBody>
      </p:sp>
      <p:graphicFrame>
        <p:nvGraphicFramePr>
          <p:cNvPr id="78" name="Chart 78"/>
          <p:cNvGraphicFramePr/>
          <p:nvPr/>
        </p:nvGraphicFramePr>
        <p:xfrm>
          <a:off x="6770281" y="2494579"/>
          <a:ext cx="5107906" cy="673016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Vector</a:t>
            </a:r>
          </a:p>
        </p:txBody>
      </p:sp>
      <p:sp>
        <p:nvSpPr>
          <p:cNvPr id="81" name="Shape 8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defRPr sz="1800"/>
            </a:pPr>
            <a:r>
              <a:rPr sz="3600"/>
              <a:t>Застарілий</a:t>
            </a:r>
            <a:endParaRPr sz="3600"/>
          </a:p>
          <a:p>
            <a:pPr lvl="0">
              <a:defRPr sz="1800"/>
            </a:pPr>
            <a:r>
              <a:rPr sz="3600"/>
              <a:t>Synchronized</a:t>
            </a:r>
            <a:endParaRPr sz="3600"/>
          </a:p>
          <a:p>
            <a:pPr lvl="0" marL="0" indent="0">
              <a:buSzTx/>
              <a:buNone/>
              <a:defRPr sz="1800"/>
            </a:pPr>
            <a:r>
              <a:rPr b="1" sz="3600"/>
              <a:t>Альтернативи:</a:t>
            </a:r>
            <a:endParaRPr b="1" sz="3600"/>
          </a:p>
          <a:p>
            <a:pPr lvl="0">
              <a:defRPr sz="1800"/>
            </a:pPr>
            <a:r>
              <a:rPr sz="3600"/>
              <a:t>ArrayList</a:t>
            </a:r>
            <a:endParaRPr sz="3600"/>
          </a:p>
          <a:p>
            <a:pPr lvl="0">
              <a:defRPr sz="1800"/>
            </a:pPr>
            <a:r>
              <a:rPr sz="3600"/>
              <a:t>CopyOnWriteArrayList</a:t>
            </a:r>
            <a:endParaRPr sz="3600"/>
          </a:p>
          <a:p>
            <a:pPr lvl="0">
              <a:defRPr sz="1800"/>
            </a:pPr>
            <a:r>
              <a:rPr sz="3600"/>
              <a:t>Collections.synchronizedList(new ArrayList())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Stack</a:t>
            </a:r>
          </a:p>
        </p:txBody>
      </p:sp>
      <p:sp>
        <p:nvSpPr>
          <p:cNvPr id="84" name="Shape 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 marL="391159" indent="-391159" defTabSz="514095">
              <a:spcBef>
                <a:spcPts val="3600"/>
              </a:spcBef>
              <a:defRPr sz="1800"/>
            </a:pPr>
            <a:r>
              <a:rPr sz="3168"/>
              <a:t>Застарілий</a:t>
            </a:r>
            <a:endParaRPr sz="3168"/>
          </a:p>
          <a:p>
            <a:pPr lvl="0" marL="391159" indent="-391159" defTabSz="514095">
              <a:spcBef>
                <a:spcPts val="3600"/>
              </a:spcBef>
              <a:defRPr sz="1800"/>
            </a:pPr>
            <a:r>
              <a:rPr sz="3168"/>
              <a:t>Synchronized</a:t>
            </a:r>
            <a:endParaRPr sz="3168"/>
          </a:p>
          <a:p>
            <a:pPr lvl="0" marL="0" indent="0" defTabSz="514095">
              <a:spcBef>
                <a:spcPts val="3600"/>
              </a:spcBef>
              <a:buSzTx/>
              <a:buNone/>
              <a:defRPr sz="1800"/>
            </a:pPr>
            <a:r>
              <a:rPr b="1" sz="3168"/>
              <a:t>Альтернативи:</a:t>
            </a:r>
            <a:endParaRPr b="1" sz="3168"/>
          </a:p>
          <a:p>
            <a:pPr lvl="0" marL="391159" indent="-391159" defTabSz="514095">
              <a:spcBef>
                <a:spcPts val="3600"/>
              </a:spcBef>
              <a:defRPr sz="1800"/>
            </a:pPr>
            <a:r>
              <a:rPr sz="3168"/>
              <a:t>ArrayDeque</a:t>
            </a:r>
            <a:endParaRPr sz="3168"/>
          </a:p>
          <a:p>
            <a:pPr lvl="0" marL="391159" indent="-391159" defTabSz="514095">
              <a:spcBef>
                <a:spcPts val="3600"/>
              </a:spcBef>
              <a:defRPr sz="1800"/>
            </a:pPr>
            <a:r>
              <a:rPr sz="3168"/>
              <a:t>LinkedList</a:t>
            </a:r>
            <a:endParaRPr sz="3168"/>
          </a:p>
          <a:p>
            <a:pPr lvl="0" marL="391159" indent="-391159" defTabSz="514095">
              <a:spcBef>
                <a:spcPts val="3600"/>
              </a:spcBef>
              <a:defRPr sz="1800"/>
            </a:pPr>
            <a:r>
              <a:rPr sz="3168"/>
              <a:t>LinkedBlockingDeque </a:t>
            </a:r>
            <a:endParaRPr sz="3168"/>
          </a:p>
          <a:p>
            <a:pPr lvl="0" marL="391159" indent="-391159" defTabSz="514095">
              <a:spcBef>
                <a:spcPts val="3600"/>
              </a:spcBef>
              <a:defRPr sz="1800"/>
            </a:pPr>
            <a:r>
              <a:rPr sz="3168"/>
              <a:t>ConcurrentLinkedDeque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Порівняння</a:t>
            </a:r>
          </a:p>
        </p:txBody>
      </p:sp>
      <p:graphicFrame>
        <p:nvGraphicFramePr>
          <p:cNvPr id="87" name="Table 87"/>
          <p:cNvGraphicFramePr/>
          <p:nvPr/>
        </p:nvGraphicFramePr>
        <p:xfrm>
          <a:off x="1275901" y="2895600"/>
          <a:ext cx="10243282" cy="57150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{C7B018BB-80A7-4F77-B60F-C8B233D01FF8}</a:tableStyleId>
              </a:tblPr>
              <a:tblGrid>
                <a:gridCol w="4538375"/>
                <a:gridCol w="1694700"/>
                <a:gridCol w="1788778"/>
                <a:gridCol w="2221426"/>
              </a:tblGrid>
              <a:tr h="1428750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sz="2600"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get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add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remove(0)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428750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ArrayList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428750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LinkedList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428750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CopyOnWriteArrayList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Queue</a:t>
            </a:r>
          </a:p>
        </p:txBody>
      </p:sp>
      <p:sp>
        <p:nvSpPr>
          <p:cNvPr id="90" name="Shape 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LinkedList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LinkedBlockingQueue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ConcurrentLinkedQueue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ArrayBlockingQueue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PriorityQueue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PriorityBlockingQueue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DelayQueue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SynchronousQueue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LinkedTransferQueue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ArrayDeque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LinkedBlockingDeque</a:t>
            </a:r>
            <a:endParaRPr sz="1764"/>
          </a:p>
          <a:p>
            <a:pPr lvl="0" marL="216027" indent="-216027" defTabSz="368045">
              <a:spcBef>
                <a:spcPts val="2000"/>
              </a:spcBef>
              <a:defRPr sz="1800"/>
            </a:pPr>
            <a:r>
              <a:rPr sz="1764"/>
              <a:t>ConcurrentLinkedDeque</a:t>
            </a:r>
          </a:p>
        </p:txBody>
      </p:sp>
      <p:graphicFrame>
        <p:nvGraphicFramePr>
          <p:cNvPr id="91" name="Chart 91"/>
          <p:cNvGraphicFramePr/>
          <p:nvPr/>
        </p:nvGraphicFramePr>
        <p:xfrm>
          <a:off x="6921500" y="1964218"/>
          <a:ext cx="6123917" cy="6925782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Set</a:t>
            </a:r>
          </a:p>
        </p:txBody>
      </p:sp>
      <p:sp>
        <p:nvSpPr>
          <p:cNvPr id="94" name="Shape 9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Немає порядку(є винятки)</a:t>
            </a:r>
            <a:endParaRPr sz="3600"/>
          </a:p>
          <a:p>
            <a:pPr lvl="0">
              <a:defRPr sz="1800"/>
            </a:pPr>
            <a:r>
              <a:rPr sz="3600"/>
              <a:t>Немає доступу по індексу</a:t>
            </a:r>
            <a:endParaRPr sz="3600"/>
          </a:p>
          <a:p>
            <a:pPr lvl="0">
              <a:defRPr sz="1800"/>
            </a:pPr>
            <a:r>
              <a:rPr sz="3600"/>
              <a:t>Лише унікальні елементи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history.jpg"/>
          <p:cNvPicPr/>
          <p:nvPr/>
        </p:nvPicPr>
        <p:blipFill>
          <a:blip r:embed="rId2">
            <a:extLst/>
          </a:blip>
          <a:srcRect l="3527" t="0" r="3527" b="0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Історія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Set</a:t>
            </a:r>
          </a:p>
        </p:txBody>
      </p:sp>
      <p:sp>
        <p:nvSpPr>
          <p:cNvPr id="97" name="Shape 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HashSet</a:t>
            </a:r>
            <a:endParaRPr sz="2800"/>
          </a:p>
          <a:p>
            <a:pPr lvl="0">
              <a:defRPr sz="1800"/>
            </a:pPr>
            <a:r>
              <a:rPr sz="2800"/>
              <a:t>TreeSet</a:t>
            </a:r>
            <a:endParaRPr sz="2800"/>
          </a:p>
          <a:p>
            <a:pPr lvl="0">
              <a:defRPr sz="1800"/>
            </a:pPr>
            <a:r>
              <a:rPr sz="2800"/>
              <a:t>EnumSet</a:t>
            </a:r>
            <a:endParaRPr sz="2800"/>
          </a:p>
          <a:p>
            <a:pPr lvl="0">
              <a:defRPr sz="1800"/>
            </a:pPr>
            <a:r>
              <a:rPr sz="2800"/>
              <a:t>LinkedHashSet</a:t>
            </a:r>
            <a:endParaRPr sz="2800"/>
          </a:p>
          <a:p>
            <a:pPr lvl="0">
              <a:defRPr sz="1800"/>
            </a:pPr>
            <a:r>
              <a:rPr sz="2800"/>
              <a:t>CopyOnWriteArraySet</a:t>
            </a:r>
            <a:endParaRPr sz="2800"/>
          </a:p>
          <a:p>
            <a:pPr lvl="0">
              <a:defRPr sz="1800"/>
            </a:pPr>
            <a:r>
              <a:rPr sz="2800"/>
              <a:t>ConcurrentSkipListSet</a:t>
            </a:r>
          </a:p>
        </p:txBody>
      </p:sp>
      <p:graphicFrame>
        <p:nvGraphicFramePr>
          <p:cNvPr id="98" name="Chart 98"/>
          <p:cNvGraphicFramePr/>
          <p:nvPr/>
        </p:nvGraphicFramePr>
        <p:xfrm>
          <a:off x="6921500" y="2264563"/>
          <a:ext cx="6626363" cy="6625437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Порівняння</a:t>
            </a:r>
          </a:p>
        </p:txBody>
      </p:sp>
      <p:graphicFrame>
        <p:nvGraphicFramePr>
          <p:cNvPr id="101" name="Table 101"/>
          <p:cNvGraphicFramePr/>
          <p:nvPr/>
        </p:nvGraphicFramePr>
        <p:xfrm>
          <a:off x="1275901" y="2895600"/>
          <a:ext cx="10437804" cy="57150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{C7B018BB-80A7-4F77-B60F-C8B233D01FF8}</a:tableStyleId>
              </a:tblPr>
              <a:tblGrid>
                <a:gridCol w="3729558"/>
                <a:gridCol w="1392675"/>
                <a:gridCol w="1664508"/>
                <a:gridCol w="1825530"/>
                <a:gridCol w="1825530"/>
              </a:tblGrid>
              <a:tr h="816428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sz="2600"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add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contains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next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примітка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816428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HashSet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O(h/n)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h - ємність таблиці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816428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LinkedHashSet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816428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CopyOnWriteArraySet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816428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EnumSet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816428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TreeSet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O(log 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O(log 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O(log 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816428">
                <a:tc>
                  <a:txBody>
                    <a:bodyPr/>
                    <a:lstStyle/>
                    <a:p>
                      <a:pPr lvl="0" defTabSz="914400">
                        <a:tabLst>
                          <a:tab pos="11811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25400" dist="25400" dir="5400000">
                              <a:srgbClr val="000000">
                                <a:alpha val="60000"/>
                              </a:srgbClr>
                            </a:outerShdw>
                          </a:effectLst>
                        </a:rPr>
                        <a:t>ConcurrentSkipListSet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O(log 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O(log n)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O(1)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6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Map</a:t>
            </a:r>
          </a:p>
        </p:txBody>
      </p:sp>
      <p:sp>
        <p:nvSpPr>
          <p:cNvPr id="104" name="Shape 104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/>
          <a:lstStyle/>
          <a:p>
            <a:pPr lvl="0" marL="0" indent="0" defTabSz="403097">
              <a:spcBef>
                <a:spcPts val="2200"/>
              </a:spcBef>
              <a:buSzTx/>
              <a:buNone/>
              <a:defRPr sz="1800"/>
            </a:pPr>
            <a:r>
              <a:rPr b="1" sz="1932"/>
              <a:t>Широкого використання:</a:t>
            </a:r>
            <a:endParaRPr b="1" sz="1932"/>
          </a:p>
          <a:p>
            <a:pPr lvl="0" marL="236600" indent="-236600" defTabSz="403097">
              <a:spcBef>
                <a:spcPts val="2200"/>
              </a:spcBef>
              <a:defRPr sz="1800"/>
            </a:pPr>
            <a:r>
              <a:rPr sz="1932"/>
              <a:t>HashMap</a:t>
            </a:r>
            <a:endParaRPr sz="1932"/>
          </a:p>
          <a:p>
            <a:pPr lvl="0" marL="236600" indent="-236600" defTabSz="403097">
              <a:spcBef>
                <a:spcPts val="2200"/>
              </a:spcBef>
              <a:defRPr sz="1800"/>
            </a:pPr>
            <a:r>
              <a:rPr sz="1932"/>
              <a:t>LinkedHashMap</a:t>
            </a:r>
            <a:endParaRPr sz="1932"/>
          </a:p>
          <a:p>
            <a:pPr lvl="0" marL="236600" indent="-236600" defTabSz="403097">
              <a:spcBef>
                <a:spcPts val="2200"/>
              </a:spcBef>
              <a:defRPr sz="1800"/>
            </a:pPr>
            <a:r>
              <a:rPr sz="1932"/>
              <a:t>TreeMap</a:t>
            </a:r>
            <a:endParaRPr sz="1932"/>
          </a:p>
          <a:p>
            <a:pPr lvl="0" marL="0" indent="0" defTabSz="403097">
              <a:spcBef>
                <a:spcPts val="2200"/>
              </a:spcBef>
              <a:buSzTx/>
              <a:buNone/>
              <a:defRPr sz="1800"/>
            </a:pPr>
            <a:r>
              <a:rPr b="1" sz="1932"/>
              <a:t>В багатопотоковому середовищі:</a:t>
            </a:r>
            <a:endParaRPr b="1" sz="1932"/>
          </a:p>
          <a:p>
            <a:pPr lvl="0" marL="236600" indent="-236600" defTabSz="403097">
              <a:spcBef>
                <a:spcPts val="2200"/>
              </a:spcBef>
              <a:defRPr sz="1800"/>
            </a:pPr>
            <a:r>
              <a:rPr sz="1932"/>
              <a:t>ConcurrentHashMap</a:t>
            </a:r>
            <a:endParaRPr sz="1932"/>
          </a:p>
          <a:p>
            <a:pPr lvl="0" marL="236600" indent="-236600" defTabSz="403097">
              <a:spcBef>
                <a:spcPts val="2200"/>
              </a:spcBef>
              <a:defRPr sz="1800"/>
            </a:pPr>
            <a:r>
              <a:rPr sz="1932"/>
              <a:t>ConcurrentSkipListMap</a:t>
            </a:r>
            <a:endParaRPr sz="1932"/>
          </a:p>
          <a:p>
            <a:pPr lvl="0" marL="0" indent="0" defTabSz="403097">
              <a:spcBef>
                <a:spcPts val="2200"/>
              </a:spcBef>
              <a:buSzTx/>
              <a:buNone/>
              <a:defRPr sz="1800"/>
            </a:pPr>
            <a:r>
              <a:rPr b="1" sz="1932"/>
              <a:t>Спеціального призначення:</a:t>
            </a:r>
            <a:endParaRPr b="1" sz="1932"/>
          </a:p>
          <a:p>
            <a:pPr lvl="0" marL="236600" indent="-236600" defTabSz="403097">
              <a:spcBef>
                <a:spcPts val="2200"/>
              </a:spcBef>
              <a:defRPr sz="1800"/>
            </a:pPr>
            <a:r>
              <a:rPr sz="1932"/>
              <a:t>WeakHashMap</a:t>
            </a:r>
            <a:endParaRPr sz="1932"/>
          </a:p>
          <a:p>
            <a:pPr lvl="0" marL="236600" indent="-236600" defTabSz="403097">
              <a:spcBef>
                <a:spcPts val="2200"/>
              </a:spcBef>
              <a:defRPr sz="1800"/>
            </a:pPr>
            <a:r>
              <a:rPr sz="1932"/>
              <a:t>EnumMap</a:t>
            </a:r>
            <a:endParaRPr sz="1932"/>
          </a:p>
          <a:p>
            <a:pPr lvl="0" marL="236600" indent="-236600" defTabSz="403097">
              <a:spcBef>
                <a:spcPts val="2200"/>
              </a:spcBef>
              <a:defRPr sz="1800"/>
            </a:pPr>
            <a:r>
              <a:rPr sz="1932"/>
              <a:t>IdentityHashMap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6" name="Chart 106"/>
          <p:cNvGraphicFramePr/>
          <p:nvPr/>
        </p:nvGraphicFramePr>
        <p:xfrm>
          <a:off x="-165167" y="1115046"/>
          <a:ext cx="10621448" cy="7681332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Hashtable</a:t>
            </a:r>
          </a:p>
        </p:txBody>
      </p:sp>
      <p:sp>
        <p:nvSpPr>
          <p:cNvPr id="109" name="Shape 10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 marL="435609" indent="-435609" defTabSz="572516">
              <a:spcBef>
                <a:spcPts val="4100"/>
              </a:spcBef>
              <a:defRPr sz="1800"/>
            </a:pPr>
            <a:r>
              <a:rPr sz="3528"/>
              <a:t>Застарілий</a:t>
            </a:r>
            <a:endParaRPr sz="3528"/>
          </a:p>
          <a:p>
            <a:pPr lvl="0" marL="435609" indent="-435609" defTabSz="572516">
              <a:spcBef>
                <a:spcPts val="4100"/>
              </a:spcBef>
              <a:defRPr sz="1800"/>
            </a:pPr>
            <a:r>
              <a:rPr sz="3528"/>
              <a:t>Synchronized</a:t>
            </a:r>
            <a:endParaRPr sz="3528"/>
          </a:p>
          <a:p>
            <a:pPr lvl="0" marL="0" indent="0" defTabSz="572516">
              <a:spcBef>
                <a:spcPts val="4100"/>
              </a:spcBef>
              <a:buSzTx/>
              <a:buNone/>
              <a:defRPr sz="1800"/>
            </a:pPr>
            <a:r>
              <a:rPr b="1" sz="3528"/>
              <a:t>Альтернативи:</a:t>
            </a:r>
            <a:endParaRPr b="1" sz="3528"/>
          </a:p>
          <a:p>
            <a:pPr lvl="0" marL="435609" indent="-435609" defTabSz="572516">
              <a:spcBef>
                <a:spcPts val="4100"/>
              </a:spcBef>
              <a:defRPr sz="1800"/>
            </a:pPr>
            <a:r>
              <a:rPr sz="3528"/>
              <a:t>HashMap</a:t>
            </a:r>
            <a:endParaRPr sz="3528"/>
          </a:p>
          <a:p>
            <a:pPr lvl="0" marL="435609" indent="-435609" defTabSz="572516">
              <a:spcBef>
                <a:spcPts val="4100"/>
              </a:spcBef>
              <a:defRPr sz="1800"/>
            </a:pPr>
            <a:r>
              <a:rPr sz="3528"/>
              <a:t>ConcurrentHashMap(дані можуть бути неузгоджені)</a:t>
            </a:r>
            <a:endParaRPr sz="3528"/>
          </a:p>
          <a:p>
            <a:pPr lvl="0" marL="435609" indent="-435609" defTabSz="572516">
              <a:spcBef>
                <a:spcPts val="4100"/>
              </a:spcBef>
              <a:defRPr sz="1800"/>
            </a:pPr>
            <a:r>
              <a:rPr sz="3528"/>
              <a:t>Collections.synchronizedMap(new HashMap())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Collections</a:t>
            </a:r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Synchronized</a:t>
            </a:r>
          </a:p>
        </p:txBody>
      </p:sp>
      <p:sp>
        <p:nvSpPr>
          <p:cNvPr id="114" name="Shape 11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 marL="0" indent="0" defTabSz="479044">
              <a:spcBef>
                <a:spcPts val="3400"/>
              </a:spcBef>
              <a:buSzTx/>
              <a:buNone/>
              <a:defRPr sz="1800"/>
            </a:pPr>
            <a:r>
              <a:rPr sz="2952"/>
              <a:t>Collection c = Collections.synchronizedCollection(myCollection);</a:t>
            </a:r>
            <a:endParaRPr sz="2952"/>
          </a:p>
          <a:p>
            <a:pPr lvl="0" marL="0" indent="0" defTabSz="479044">
              <a:spcBef>
                <a:spcPts val="3400"/>
              </a:spcBef>
              <a:buSzTx/>
              <a:buNone/>
              <a:defRPr sz="1800"/>
            </a:pPr>
            <a:r>
              <a:rPr sz="2952"/>
              <a:t>     ...</a:t>
            </a:r>
            <a:endParaRPr sz="2952"/>
          </a:p>
          <a:p>
            <a:pPr lvl="0" marL="0" indent="0" defTabSz="479044">
              <a:spcBef>
                <a:spcPts val="3400"/>
              </a:spcBef>
              <a:buSzTx/>
              <a:buNone/>
              <a:defRPr sz="1800"/>
            </a:pPr>
            <a:r>
              <a:rPr sz="2952"/>
              <a:t>  </a:t>
            </a:r>
            <a:r>
              <a:rPr b="1" sz="2952"/>
              <a:t>synchronized</a:t>
            </a:r>
            <a:r>
              <a:rPr sz="2952"/>
              <a:t> (c) {</a:t>
            </a:r>
            <a:endParaRPr sz="2952"/>
          </a:p>
          <a:p>
            <a:pPr lvl="0" marL="0" indent="0" defTabSz="479044">
              <a:spcBef>
                <a:spcPts val="3400"/>
              </a:spcBef>
              <a:buSzTx/>
              <a:buNone/>
              <a:defRPr sz="1800"/>
            </a:pPr>
            <a:r>
              <a:rPr sz="2952"/>
              <a:t>      Iterator i = c.iterator(); // Міститься в синхронізованому блоці</a:t>
            </a:r>
            <a:endParaRPr sz="2952"/>
          </a:p>
          <a:p>
            <a:pPr lvl="0" marL="0" indent="0" defTabSz="479044">
              <a:spcBef>
                <a:spcPts val="3400"/>
              </a:spcBef>
              <a:buSzTx/>
              <a:buNone/>
              <a:defRPr sz="1800"/>
            </a:pPr>
            <a:r>
              <a:rPr sz="2952"/>
              <a:t>      while (i.hasNext())</a:t>
            </a:r>
            <a:endParaRPr sz="2952"/>
          </a:p>
          <a:p>
            <a:pPr lvl="0" marL="0" indent="0" defTabSz="479044">
              <a:spcBef>
                <a:spcPts val="3400"/>
              </a:spcBef>
              <a:buSzTx/>
              <a:buNone/>
              <a:defRPr sz="1800"/>
            </a:pPr>
            <a:r>
              <a:rPr sz="2952"/>
              <a:t>         foo(i.next());</a:t>
            </a:r>
            <a:endParaRPr sz="2952"/>
          </a:p>
          <a:p>
            <a:pPr lvl="0" marL="0" indent="0" defTabSz="479044">
              <a:spcBef>
                <a:spcPts val="3400"/>
              </a:spcBef>
              <a:buSzTx/>
              <a:buNone/>
              <a:defRPr sz="1800"/>
            </a:pPr>
            <a:r>
              <a:rPr sz="2952"/>
              <a:t>  }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Unmodifiable</a:t>
            </a:r>
          </a:p>
        </p:txBody>
      </p:sp>
      <p:sp>
        <p:nvSpPr>
          <p:cNvPr id="117" name="Shape 11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Методи тільки для читання</a:t>
            </a:r>
            <a:endParaRPr sz="3600"/>
          </a:p>
          <a:p>
            <a:pPr lvl="0">
              <a:defRPr sz="1800"/>
            </a:pPr>
            <a:r>
              <a:rPr sz="3600"/>
              <a:t>UnsupportedOperationException при зміні структури(add, remove, clear)</a:t>
            </a:r>
            <a:endParaRPr sz="3600"/>
          </a:p>
          <a:p>
            <a:pPr lvl="0">
              <a:defRPr sz="1800"/>
            </a:pPr>
            <a:r>
              <a:rPr sz="3600"/>
              <a:t>Можна змінювати об’єкти колекції</a:t>
            </a:r>
          </a:p>
        </p:txBody>
      </p:sp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Singleton</a:t>
            </a:r>
          </a:p>
        </p:txBody>
      </p:sp>
      <p:sp>
        <p:nvSpPr>
          <p:cNvPr id="120" name="Shape 12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0" marL="0" indent="0">
              <a:buSzTx/>
              <a:buNone/>
              <a:defRPr sz="1800"/>
            </a:pPr>
            <a:endParaRPr sz="3600"/>
          </a:p>
          <a:p>
            <a:pPr lvl="0" marL="0" indent="0">
              <a:buSzTx/>
              <a:buNone/>
              <a:defRPr sz="1800"/>
            </a:pPr>
            <a:r>
              <a:rPr sz="3600"/>
              <a:t>Містить один об’єкт, який не можна змінити</a:t>
            </a:r>
          </a:p>
        </p:txBody>
      </p:sp>
    </p:spTree>
  </p:cSld>
  <p:clrMapOvr>
    <a:masterClrMapping/>
  </p:clrMapOvr>
  <p:transition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Collections.empty…()</a:t>
            </a:r>
          </a:p>
        </p:txBody>
      </p:sp>
      <p:sp>
        <p:nvSpPr>
          <p:cNvPr id="123" name="Shape 12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Пуста колекція</a:t>
            </a:r>
            <a:endParaRPr sz="3600"/>
          </a:p>
          <a:p>
            <a:pPr lvl="0">
              <a:defRPr sz="1800"/>
            </a:pPr>
            <a:r>
              <a:rPr sz="3600"/>
              <a:t>Незмінна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homer-sad.gif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849777" y="635000"/>
            <a:ext cx="3071047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000"/>
              <a:t>До виходу фреймворку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95111" indent="-395111" algn="l">
              <a:buSzPct val="75000"/>
              <a:buChar char="•"/>
              <a:defRPr sz="1800"/>
            </a:pPr>
            <a:r>
              <a:rPr sz="3200"/>
              <a:t>Мало реалізацій</a:t>
            </a:r>
            <a:endParaRPr sz="3200"/>
          </a:p>
          <a:p>
            <a:pPr lvl="0" marL="395111" indent="-395111" algn="l">
              <a:buSzPct val="75000"/>
              <a:buChar char="•"/>
              <a:defRPr sz="1800"/>
            </a:pPr>
            <a:r>
              <a:rPr sz="3200"/>
              <a:t>Тяжко розширювати</a:t>
            </a:r>
            <a:endParaRPr sz="3200"/>
          </a:p>
          <a:p>
            <a:pPr lvl="0" marL="395111" indent="-395111" algn="l">
              <a:buSzPct val="75000"/>
              <a:buChar char="•"/>
              <a:defRPr sz="1800"/>
            </a:pPr>
            <a:r>
              <a:rPr sz="3200"/>
              <a:t>Масиви</a:t>
            </a:r>
            <a:endParaRPr sz="3200"/>
          </a:p>
          <a:p>
            <a:pPr lvl="0" marL="395111" indent="-395111" algn="l">
              <a:buSzPct val="75000"/>
              <a:buChar char="•"/>
              <a:defRPr sz="1800"/>
            </a:pPr>
            <a:r>
              <a:rPr sz="3200"/>
              <a:t>Синхронізація</a:t>
            </a:r>
          </a:p>
        </p:txBody>
      </p:sp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Корисні алгоритми</a:t>
            </a:r>
          </a:p>
        </p:txBody>
      </p:sp>
      <p:sp>
        <p:nvSpPr>
          <p:cNvPr id="126" name="Shape 12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Collections.sort;</a:t>
            </a:r>
            <a:endParaRPr sz="3600"/>
          </a:p>
          <a:p>
            <a:pPr lvl="0">
              <a:defRPr sz="1800"/>
            </a:pPr>
            <a:r>
              <a:rPr sz="3600"/>
              <a:t>Collections.shuffle;</a:t>
            </a:r>
            <a:endParaRPr sz="3600"/>
          </a:p>
          <a:p>
            <a:pPr lvl="0">
              <a:defRPr sz="1800"/>
            </a:pPr>
            <a:r>
              <a:rPr sz="3600"/>
              <a:t>Collections.reverse;</a:t>
            </a:r>
            <a:endParaRPr sz="3600"/>
          </a:p>
          <a:p>
            <a:pPr lvl="0">
              <a:defRPr sz="1800"/>
            </a:pPr>
            <a:r>
              <a:rPr sz="3600"/>
              <a:t>Collections.min/Collections.max;</a:t>
            </a:r>
            <a:endParaRPr sz="3600"/>
          </a:p>
          <a:p>
            <a:pPr lvl="0">
              <a:defRPr sz="1800"/>
            </a:pPr>
            <a:r>
              <a:rPr sz="3600"/>
              <a:t>та багато інших…</a:t>
            </a:r>
          </a:p>
        </p:txBody>
      </p:sp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Запитання?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Застарілі колекції</a:t>
            </a:r>
          </a:p>
        </p:txBody>
      </p:sp>
      <p:sp>
        <p:nvSpPr>
          <p:cNvPr id="43" name="Shape 4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Dictionary(abstract)</a:t>
            </a:r>
            <a:endParaRPr sz="3600"/>
          </a:p>
          <a:p>
            <a:pPr lvl="0">
              <a:defRPr sz="1800"/>
            </a:pPr>
            <a:r>
              <a:rPr sz="3600"/>
              <a:t>Hashtable</a:t>
            </a:r>
            <a:endParaRPr sz="3600"/>
          </a:p>
          <a:p>
            <a:pPr lvl="0">
              <a:defRPr sz="1800"/>
            </a:pPr>
            <a:r>
              <a:rPr sz="3600"/>
              <a:t>Vector</a:t>
            </a:r>
            <a:endParaRPr sz="3600"/>
          </a:p>
          <a:p>
            <a:pPr lvl="0">
              <a:defRPr sz="1800"/>
            </a:pPr>
            <a:r>
              <a:rPr sz="3600"/>
              <a:t>Stack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conference.jpg"/>
          <p:cNvPicPr/>
          <p:nvPr/>
        </p:nvPicPr>
        <p:blipFill>
          <a:blip r:embed="rId2">
            <a:extLst/>
          </a:blip>
          <a:srcRect l="0" t="4599" r="0" b="4599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Collections Framework</a:t>
            </a:r>
          </a:p>
        </p:txBody>
      </p:sp>
      <p:sp>
        <p:nvSpPr>
          <p:cNvPr id="47" name="Shape 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з’явився в JDK 1.2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Що змінилось?</a:t>
            </a:r>
          </a:p>
        </p:txBody>
      </p:sp>
      <p:sp>
        <p:nvSpPr>
          <p:cNvPr id="50" name="Shape 5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trike="sngStrike" sz="3600"/>
              <a:t>Масиви</a:t>
            </a:r>
            <a:endParaRPr strike="sngStrike" sz="3600"/>
          </a:p>
          <a:p>
            <a:pPr lvl="0">
              <a:defRPr sz="1800"/>
            </a:pPr>
            <a:r>
              <a:rPr sz="3600"/>
              <a:t>Кількість</a:t>
            </a:r>
            <a:endParaRPr sz="3600"/>
          </a:p>
          <a:p>
            <a:pPr lvl="0">
              <a:defRPr sz="1800"/>
            </a:pPr>
            <a:r>
              <a:rPr sz="3600"/>
              <a:t>Інтерфейси</a:t>
            </a:r>
            <a:endParaRPr sz="3600"/>
          </a:p>
          <a:p>
            <a:pPr lvl="0">
              <a:defRPr sz="1800"/>
            </a:pPr>
            <a:r>
              <a:rPr sz="3600"/>
              <a:t>Продуктивність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JDK 1.8</a:t>
            </a:r>
          </a:p>
        </p:txBody>
      </p:sp>
      <p:sp>
        <p:nvSpPr>
          <p:cNvPr id="53" name="Shape 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>
              <a:buSzTx/>
              <a:buNone/>
              <a:defRPr sz="1800"/>
            </a:pPr>
            <a:r>
              <a:rPr b="1" sz="3600"/>
              <a:t>53 колекції:</a:t>
            </a:r>
            <a:endParaRPr b="1" sz="3600"/>
          </a:p>
          <a:p>
            <a:pPr lvl="1">
              <a:defRPr sz="1800"/>
            </a:pPr>
            <a:r>
              <a:rPr sz="3600"/>
              <a:t>15 інтерфейсів</a:t>
            </a:r>
            <a:endParaRPr sz="3600"/>
          </a:p>
          <a:p>
            <a:pPr lvl="1">
              <a:defRPr sz="1800"/>
            </a:pPr>
            <a:r>
              <a:rPr sz="3600"/>
              <a:t>7 абстрактних класів</a:t>
            </a:r>
            <a:endParaRPr sz="3600"/>
          </a:p>
          <a:p>
            <a:pPr lvl="1">
              <a:defRPr sz="1800"/>
            </a:pPr>
            <a:r>
              <a:rPr sz="3600"/>
              <a:t>31 реалізація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nterfaces1.2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800208" y="902608"/>
            <a:ext cx="7391684" cy="3938193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Ієрархія інтерфейсів	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JDK 1.2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nterfaces1.5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612856" y="1718378"/>
            <a:ext cx="9778974" cy="375142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Ієрархія інтерфейсів	</a:t>
            </a: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JDK 1.5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